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86" r:id="rId2"/>
    <p:sldId id="287" r:id="rId3"/>
    <p:sldId id="288" r:id="rId4"/>
    <p:sldId id="289" r:id="rId5"/>
    <p:sldId id="290" r:id="rId6"/>
    <p:sldId id="291" r:id="rId7"/>
    <p:sldId id="292" r:id="rId8"/>
    <p:sldId id="293" r:id="rId9"/>
    <p:sldId id="294" r:id="rId10"/>
    <p:sldId id="295" r:id="rId11"/>
    <p:sldId id="296" r:id="rId12"/>
    <p:sldId id="297" r:id="rId13"/>
    <p:sldId id="298" r:id="rId14"/>
    <p:sldId id="299" r:id="rId15"/>
    <p:sldId id="300" r:id="rId16"/>
    <p:sldId id="301" r:id="rId17"/>
    <p:sldId id="302" r:id="rId18"/>
    <p:sldId id="303" r:id="rId19"/>
    <p:sldId id="304" r:id="rId20"/>
    <p:sldId id="305" r:id="rId21"/>
    <p:sldId id="306" r:id="rId22"/>
    <p:sldId id="307" r:id="rId23"/>
    <p:sldId id="308" r:id="rId24"/>
    <p:sldId id="309" r:id="rId25"/>
    <p:sldId id="310" r:id="rId26"/>
    <p:sldId id="311" r:id="rId27"/>
    <p:sldId id="312" r:id="rId28"/>
    <p:sldId id="313" r:id="rId29"/>
    <p:sldId id="314" r:id="rId30"/>
    <p:sldId id="315" r:id="rId31"/>
    <p:sldId id="316" r:id="rId32"/>
    <p:sldId id="317" r:id="rId33"/>
    <p:sldId id="318" r:id="rId34"/>
    <p:sldId id="319" r:id="rId35"/>
    <p:sldId id="320" r:id="rId36"/>
    <p:sldId id="322" r:id="rId37"/>
    <p:sldId id="323" r:id="rId38"/>
    <p:sldId id="324" r:id="rId39"/>
    <p:sldId id="321" r:id="rId40"/>
    <p:sldId id="326" r:id="rId41"/>
    <p:sldId id="327" r:id="rId42"/>
    <p:sldId id="328" r:id="rId43"/>
    <p:sldId id="329" r:id="rId44"/>
    <p:sldId id="330" r:id="rId45"/>
    <p:sldId id="331" r:id="rId46"/>
    <p:sldId id="332" r:id="rId47"/>
    <p:sldId id="333" r:id="rId48"/>
    <p:sldId id="325" r:id="rId49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62" autoAdjust="0"/>
    <p:restoredTop sz="93888" autoAdjust="0"/>
  </p:normalViewPr>
  <p:slideViewPr>
    <p:cSldViewPr snapToGrid="0">
      <p:cViewPr varScale="1">
        <p:scale>
          <a:sx n="74" d="100"/>
          <a:sy n="74" d="100"/>
        </p:scale>
        <p:origin x="654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D138C94D-1615-4951-A204-C57D2F5BA0F4}" type="datetimeFigureOut">
              <a:rPr lang="tr-TR" smtClean="0"/>
              <a:t>22.02.2025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54497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22.02.2025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79021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22.02.2025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43218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22.02.2025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1592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22.02.2025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12158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22.02.2025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43829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22.02.2025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522797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22.02.2025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08748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22.02.2025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17373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22.02.2025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4811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22.02.2025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704590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22.02.2025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01737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22.02.2025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813038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üt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22.02.2025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263303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Resim Sütu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22.02.2025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875913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22.02.2025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057310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22.02.2025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74188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38C94D-1615-4951-A204-C57D2F5BA0F4}" type="datetimeFigureOut">
              <a:rPr lang="tr-TR" smtClean="0"/>
              <a:t>22.02.2025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946774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 fontScale="92500" lnSpcReduction="10000"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İletişimin Evrimi ve Kitle İletişimi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İnsanlar, tarih boyunca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yaşanan olayları öğrenmek, bilgiyi paylaşmak ve yaymak için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çeşitli yollar kullanmıştır. İletişim, zamanla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teknolojik gelişmelerden etkilenerek iki ana biçimde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sınıflandırılmıştır:</a:t>
            </a:r>
          </a:p>
          <a:p>
            <a:pPr indent="228600" algn="just">
              <a:lnSpc>
                <a:spcPct val="150000"/>
              </a:lnSpc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Kişiler arası iletişim araçları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Mektup, telefon, telgraf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gibi bireyler arasında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doğrudan bilgi aktarımını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sağlayan araçlardır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228600" algn="just">
              <a:lnSpc>
                <a:spcPct val="150000"/>
              </a:lnSpc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Kitle iletişim araçları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Televizyon, radyo, sinema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gibi geniş kitlelere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bilgi iletmek için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kullanılan araçlardır.</a:t>
            </a:r>
          </a:p>
          <a:p>
            <a:pPr marL="0" indent="0">
              <a:lnSpc>
                <a:spcPct val="150000"/>
              </a:lnSpc>
              <a:buNone/>
            </a:pPr>
            <a:endParaRPr lang="tr-T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90871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</a:rPr>
              <a:t>	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Yazının Keşfi ve Basılı Kültür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M.Ö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3000’lerde Mısır’da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geliştirilen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hiyeroglif yazı sistemi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iletişim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tarihinde önemli bir adımdı. Yazının icadıyla birlikte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taş tabletler, papirüsler ve ipek üzerine yazma yöntemleri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geliştirildi</a:t>
            </a:r>
            <a:r>
              <a:rPr lang="tr-TR" sz="28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1452</a:t>
            </a:r>
            <a:r>
              <a:rPr lang="tr-TR" sz="28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yılında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Johann Gutenberg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modern anlamda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matbaayı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icat ederek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yazılı kültürü baskı kültürüne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dönüştürdü. Bu gelişme,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bilginin daha hızlı yayılmasını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sağladı.</a:t>
            </a:r>
          </a:p>
          <a:p>
            <a:pPr marL="0" indent="0">
              <a:lnSpc>
                <a:spcPct val="150000"/>
              </a:lnSpc>
              <a:buNone/>
            </a:pPr>
            <a:endParaRPr lang="tr-T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30515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</a:rPr>
              <a:t>	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Sanayi Devrimi ve İletişimde Değişim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18. yüzyılda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Sanayi Devrimi’nin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başlamasıyla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makineleşme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hız kazandı. Bu durum,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iletişim alanında da büyük dönüşümlere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yol açtı:</a:t>
            </a:r>
          </a:p>
          <a:p>
            <a:pPr indent="228600" algn="just">
              <a:lnSpc>
                <a:spcPct val="150000"/>
              </a:lnSpc>
            </a:pP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1826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yılında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Joseph </a:t>
            </a:r>
            <a:r>
              <a:rPr lang="tr-TR" sz="2800" b="1" dirty="0" err="1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Nicephore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b="1" dirty="0" err="1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Niepce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ilk fotoğrafı çekti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228600" algn="just">
              <a:lnSpc>
                <a:spcPct val="150000"/>
              </a:lnSpc>
            </a:pP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1835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yılında </a:t>
            </a:r>
            <a:r>
              <a:rPr lang="tr-TR" sz="2800" b="1" dirty="0" err="1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Samuel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b="1" dirty="0" err="1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Morse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elektro-mıknatıslı telgrafı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icat etti.</a:t>
            </a:r>
          </a:p>
          <a:p>
            <a:pPr marL="0" indent="0">
              <a:lnSpc>
                <a:spcPct val="150000"/>
              </a:lnSpc>
              <a:buNone/>
            </a:pPr>
            <a:endParaRPr lang="tr-T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82830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indent="228600" algn="just">
              <a:lnSpc>
                <a:spcPct val="150000"/>
              </a:lnSpc>
            </a:pPr>
            <a:r>
              <a:rPr lang="tr-TR" sz="28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1876’da</a:t>
            </a:r>
            <a:r>
              <a:rPr lang="tr-TR" sz="2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Alexander </a:t>
            </a:r>
            <a:r>
              <a:rPr lang="tr-TR" sz="2800" b="1" dirty="0" err="1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Graham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b="1" dirty="0" err="1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Bell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telefonun icadıyla 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iletişimde yeni bir çağ açtı</a:t>
            </a:r>
            <a:r>
              <a:rPr lang="tr-TR" sz="2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228600" algn="just">
              <a:lnSpc>
                <a:spcPct val="150000"/>
              </a:lnSpc>
            </a:pPr>
            <a:r>
              <a:rPr lang="tr-TR" sz="28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1877’de</a:t>
            </a:r>
            <a:r>
              <a:rPr lang="tr-TR" sz="2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Thomas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Edison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ilk ses kaydını 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gerçekleştirdi</a:t>
            </a:r>
            <a:r>
              <a:rPr lang="tr-TR" sz="2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228600" algn="just">
              <a:lnSpc>
                <a:spcPct val="150000"/>
              </a:lnSpc>
            </a:pPr>
            <a:r>
              <a:rPr lang="tr-TR" sz="28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1882’de</a:t>
            </a:r>
            <a:r>
              <a:rPr lang="tr-TR" sz="2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b="1" dirty="0" err="1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Etienne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Jules </a:t>
            </a:r>
            <a:r>
              <a:rPr lang="tr-TR" sz="2800" b="1" dirty="0" err="1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Marey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hareketin tek bir kamerayla kaydedilmesini 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sağladı</a:t>
            </a:r>
            <a:r>
              <a:rPr lang="tr-TR" sz="2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228600" algn="just">
              <a:lnSpc>
                <a:spcPct val="150000"/>
              </a:lnSpc>
            </a:pPr>
            <a:r>
              <a:rPr lang="tr-TR" sz="28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1889’da</a:t>
            </a:r>
            <a:r>
              <a:rPr lang="tr-TR" sz="2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George </a:t>
            </a:r>
            <a:r>
              <a:rPr lang="tr-TR" sz="2800" b="1" dirty="0" err="1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Eastman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esnek ve saydam film 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icat etti.</a:t>
            </a:r>
            <a:endParaRPr lang="tr-TR" sz="28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96395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 fontScale="92500" lnSpcReduction="10000"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0" algn="just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C000"/>
                </a:solidFill>
              </a:rPr>
              <a:t>	</a:t>
            </a:r>
            <a:r>
              <a:rPr lang="tr-TR" sz="28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Sinema, Radyo ve Televizyonun Doğuşu</a:t>
            </a:r>
          </a:p>
          <a:p>
            <a:pPr indent="228600" algn="just">
              <a:lnSpc>
                <a:spcPct val="150000"/>
              </a:lnSpc>
            </a:pP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1895’te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err="1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Lumiere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kardeşler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Paris’te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ilk film gösterimini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gerçekleştirdi ve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sinema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doğdu.</a:t>
            </a:r>
          </a:p>
          <a:p>
            <a:pPr indent="228600" algn="just">
              <a:lnSpc>
                <a:spcPct val="150000"/>
              </a:lnSpc>
            </a:pP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1902’de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err="1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Guglielmo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err="1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Marconi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kablosuz haberleşmeyi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sağlayan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radyo teknolojisini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geliştirdi.</a:t>
            </a:r>
          </a:p>
          <a:p>
            <a:pPr indent="228600" algn="just">
              <a:lnSpc>
                <a:spcPct val="150000"/>
              </a:lnSpc>
            </a:pP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1923’te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John </a:t>
            </a:r>
            <a:r>
              <a:rPr lang="tr-TR" sz="2800" dirty="0" err="1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Logie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err="1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Baird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televizyonu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icat etti ve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1926’da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insan yüzünün görüntüsünü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yayınladı. Bu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gelişmelerle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medya, basılı yayınlardan sesli ve görsel iletişime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doğru </a:t>
            </a:r>
            <a:r>
              <a:rPr lang="tr-TR" sz="28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evrildi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endParaRPr lang="tr-T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21245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indent="0" algn="just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</a:rPr>
              <a:t>	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Yayıncılık ve Medyanın Dijitalleşmesi</a:t>
            </a:r>
          </a:p>
          <a:p>
            <a:pPr indent="0" algn="just">
              <a:lnSpc>
                <a:spcPct val="150000"/>
              </a:lnSpc>
              <a:buNone/>
            </a:pP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20. Yüzyılda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medya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radyo ve televizyonun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eklenmesiyle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daha geniş bir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yayılım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kazandı. Yayıncılık,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ulusal ve küresel bir iletişim ağına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dönüştü. Zamanla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basılı medya, dijital ortamlara taşınarak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bilgi üretimi ve dağıtımında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bir dönemi başlattı.</a:t>
            </a:r>
          </a:p>
          <a:p>
            <a:pPr marL="0" indent="0">
              <a:lnSpc>
                <a:spcPct val="150000"/>
              </a:lnSpc>
              <a:buNone/>
            </a:pPr>
            <a:endParaRPr lang="tr-T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3716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Bilgisayar ve İnternetin Gelişimi</a:t>
            </a:r>
          </a:p>
          <a:p>
            <a:pPr indent="360000" algn="just">
              <a:lnSpc>
                <a:spcPct val="150000"/>
              </a:lnSpc>
            </a:pP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1940’larda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Charles </a:t>
            </a:r>
            <a:r>
              <a:rPr lang="tr-TR" sz="2800" dirty="0" err="1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Babbage’in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konseptiyle,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ilk programlanabilir bilgisayarlar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geliştirildi</a:t>
            </a:r>
            <a:r>
              <a:rPr lang="tr-TR" sz="28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28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ENİAC</a:t>
            </a:r>
            <a:endParaRPr lang="tr-TR" sz="28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>
              <a:lnSpc>
                <a:spcPct val="150000"/>
              </a:lnSpc>
            </a:pP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1951’de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err="1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Univac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ilk ticari bilgisayar olarak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kullanıma sunuldu.</a:t>
            </a:r>
          </a:p>
          <a:p>
            <a:pPr indent="360000" algn="just">
              <a:lnSpc>
                <a:spcPct val="150000"/>
              </a:lnSpc>
            </a:pP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1965’te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INTELSAT 1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ilk ticari iletişim uydusu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olarak faaliyete geçti.</a:t>
            </a:r>
          </a:p>
          <a:p>
            <a:pPr indent="360000" algn="just">
              <a:lnSpc>
                <a:spcPct val="150000"/>
              </a:lnSpc>
            </a:pP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1969’da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ARPA-NET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şehirler arası bilgisayar bağlantıları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kuruldu.</a:t>
            </a:r>
          </a:p>
          <a:p>
            <a:pPr marL="0" indent="0">
              <a:lnSpc>
                <a:spcPct val="150000"/>
              </a:lnSpc>
              <a:buNone/>
            </a:pPr>
            <a:endParaRPr lang="tr-T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88132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indent="360000" algn="just">
              <a:lnSpc>
                <a:spcPct val="150000"/>
              </a:lnSpc>
            </a:pPr>
            <a:r>
              <a:rPr lang="tr-TR" sz="28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1970’lerde</a:t>
            </a:r>
            <a:r>
              <a:rPr lang="tr-TR" sz="2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internet ağlarının temelini oluşturan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FTP, HTTP, TCP/IP 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gibi protokoller geliştirildi</a:t>
            </a:r>
            <a:r>
              <a:rPr lang="tr-TR" sz="2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360000" algn="just">
              <a:lnSpc>
                <a:spcPct val="150000"/>
              </a:lnSpc>
            </a:pPr>
            <a:r>
              <a:rPr lang="tr-TR" sz="28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1980’lerde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üniversiteler ve özel sektör de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interneti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kullanmaya başladı</a:t>
            </a:r>
            <a:r>
              <a:rPr lang="tr-TR" sz="2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360000" algn="just">
              <a:lnSpc>
                <a:spcPct val="150000"/>
              </a:lnSpc>
            </a:pPr>
            <a:r>
              <a:rPr lang="tr-TR" sz="28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1989’da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 </a:t>
            </a:r>
            <a:r>
              <a:rPr lang="tr-TR" sz="2800" b="1" dirty="0" err="1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Berners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-Lee 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tarafından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World </a:t>
            </a:r>
            <a:r>
              <a:rPr lang="tr-TR" sz="2800" b="1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Wide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Web (www) 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geliştirildi</a:t>
            </a:r>
            <a:r>
              <a:rPr lang="tr-TR" sz="2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360000" algn="just">
              <a:lnSpc>
                <a:spcPct val="150000"/>
              </a:lnSpc>
            </a:pPr>
            <a:r>
              <a:rPr lang="tr-TR" sz="28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1990’da</a:t>
            </a:r>
            <a:r>
              <a:rPr lang="tr-TR" sz="2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ilk internet tarayıcısı 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kullanılmaya başlandı.</a:t>
            </a:r>
            <a:endParaRPr lang="tr-TR" sz="28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94635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İletişimin Dijitalleşmesi ve Yeni Medya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İnternetin gelişimiyle iletişim süreci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etkileşimli, eş zamanlı ve kitlesiz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hale geldi. Geleneksel medya,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bireyden kitleye bilgi aktaran tek yönlü bir yapıya sahipken,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medya sayesinde kullanıcılar hem içerik tüketicisi hem de üreticisi oldu.</a:t>
            </a:r>
          </a:p>
          <a:p>
            <a:pPr marL="0" indent="0">
              <a:lnSpc>
                <a:spcPct val="150000"/>
              </a:lnSpc>
              <a:buNone/>
            </a:pPr>
            <a:endParaRPr lang="tr-T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79139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indent="360000" algn="just">
              <a:lnSpc>
                <a:spcPct val="150000"/>
              </a:lnSpc>
            </a:pPr>
            <a:r>
              <a:rPr lang="tr-TR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Hipermetinsellik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İçeriklerin birbirine bağlanarak çok yönlü 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yapı kazanması sağlandı</a:t>
            </a:r>
            <a:r>
              <a:rPr lang="tr-TR" sz="2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360000" algn="just">
              <a:lnSpc>
                <a:spcPct val="150000"/>
              </a:lnSpc>
            </a:pPr>
            <a:r>
              <a:rPr lang="tr-TR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Kitlesizleşme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Mesajlar artık geniş kitleler yerine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bireylere özel şekilde iletilebilir 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hale geldi</a:t>
            </a:r>
            <a:r>
              <a:rPr lang="tr-TR" sz="2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360000" algn="just">
              <a:lnSpc>
                <a:spcPct val="150000"/>
              </a:lnSpc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medya: 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Kullanıcıların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içerik oluşturup paylaşabildiği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interaktif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bir platform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ortaya çıktı.</a:t>
            </a:r>
            <a:endParaRPr lang="tr-TR" sz="28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82893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 fontScale="92500" lnSpcReduction="10000"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Günümüz İletişim Süreci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21. yüzyılda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iletişim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artık sadece üreticiden tüketiciye bilgi aktarımı şeklinde değil,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çift yönlü ve anlık bir yapıya sahip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hale geldi.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iletişim teknolojileri sayesinde:</a:t>
            </a:r>
          </a:p>
          <a:p>
            <a:pPr indent="360000" algn="just">
              <a:lnSpc>
                <a:spcPct val="150000"/>
              </a:lnSpc>
            </a:pP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Kullanıcılar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hem içerik tüketici hem de üretici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oldu.</a:t>
            </a:r>
          </a:p>
          <a:p>
            <a:pPr indent="360000" algn="just">
              <a:lnSpc>
                <a:spcPct val="150000"/>
              </a:lnSpc>
            </a:pP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Bilgi, fiziksel ve sanal ortamda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eş zamanlı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olarak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paylaşılabilir hale geldi.</a:t>
            </a:r>
          </a:p>
          <a:p>
            <a:pPr indent="360000" algn="just">
              <a:lnSpc>
                <a:spcPct val="150000"/>
              </a:lnSpc>
            </a:pP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Yayıncılık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artık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sadece televizyon ve radyoya bağlı değil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dijital platformlar ve internet tabanlı servisler (</a:t>
            </a:r>
            <a:r>
              <a:rPr lang="tr-TR" sz="28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YouTube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Netflix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vb.)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ön plana çıktı.</a:t>
            </a:r>
          </a:p>
          <a:p>
            <a:pPr marL="0" indent="0">
              <a:lnSpc>
                <a:spcPct val="150000"/>
              </a:lnSpc>
              <a:buNone/>
            </a:pPr>
            <a:endParaRPr lang="tr-T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81279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İnternetin Kitle İletişim Aracı Olarak Gelişimi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İnternet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dünya çapında birbirine bağlı sa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yısız bilgisayar ağından oluşarak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bilgi, iletişim ve medya alanlarında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büyük bir yakınlaşma sağlamıştır. Geleneksel medya araçları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(gazete, radyo, televizyon)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dijital iletişim teknolojileri arasındaki bu entegrasyon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"yeni medya"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adı verilen kavramın doğmasına neden olmuştur.</a:t>
            </a:r>
          </a:p>
          <a:p>
            <a:pPr marL="0" indent="0">
              <a:lnSpc>
                <a:spcPct val="150000"/>
              </a:lnSpc>
              <a:buNone/>
            </a:pPr>
            <a:endParaRPr lang="tr-T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32896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0" algn="just">
              <a:lnSpc>
                <a:spcPct val="150000"/>
              </a:lnSpc>
              <a:buNone/>
            </a:pPr>
            <a:r>
              <a:rPr lang="tr-TR" b="1" dirty="0" smtClean="0"/>
              <a:t>	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Sabit ve mobil telefonlar, masaüstü ve dizüstü bilgisayarlar, akıllı cihazlar ve sayısal televizyonlar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gibi araçlarla erişilebilen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siber ortam (</a:t>
            </a:r>
            <a:r>
              <a:rPr lang="tr-TR" sz="2800" b="1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cyberspace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sosyal, ekonomik, siyasal ve kültürel etkiler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yaratmıştır. Bu süreç,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küreselleşmeyle birlikte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siber kültürün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oluşmasına katkı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sağlamıştır.</a:t>
            </a:r>
            <a:endParaRPr lang="tr-TR" sz="28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33182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</a:rPr>
              <a:t>	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İnternetin Tanımı ve Önemi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İnternet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dünya çapındaki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birçok bilgisayar sisteminin birbirine bağlanmasını sağlayan, dijital veri alışverişine imkân tanıyan ve çoklu ortam desteği sunan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bir iletişim ağıdır. Temel özellikleri:</a:t>
            </a:r>
          </a:p>
        </p:txBody>
      </p:sp>
    </p:spTree>
    <p:extLst>
      <p:ext uri="{BB962C8B-B14F-4D97-AF65-F5344CB8AC3E}">
        <p14:creationId xmlns:p14="http://schemas.microsoft.com/office/powerpoint/2010/main" val="38905731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 fontScale="92500" lnSpcReduction="10000"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indent="228600">
              <a:lnSpc>
                <a:spcPct val="150000"/>
              </a:lnSpc>
            </a:pPr>
            <a:r>
              <a:rPr lang="tr-TR" sz="2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Bilgisayar 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iletişim teknolojilerinin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entegrasyonu ile sanal bir dünya </a:t>
            </a:r>
            <a:r>
              <a:rPr lang="tr-TR" sz="2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yaratması</a:t>
            </a:r>
          </a:p>
          <a:p>
            <a:pPr indent="228600">
              <a:lnSpc>
                <a:spcPct val="150000"/>
              </a:lnSpc>
            </a:pPr>
            <a:r>
              <a:rPr lang="tr-TR" sz="2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Kullanıcıların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kişisel, yerel, ulusal ve uluslararası düzeyde etkileşim </a:t>
            </a:r>
            <a:r>
              <a:rPr lang="tr-TR" sz="2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kurabilmesi</a:t>
            </a:r>
          </a:p>
          <a:p>
            <a:pPr indent="228600">
              <a:lnSpc>
                <a:spcPct val="150000"/>
              </a:lnSpc>
            </a:pPr>
            <a:r>
              <a:rPr lang="tr-TR" sz="28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Kodlama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veri aktarımı 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süreçlerine dayalı olarak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çoklu ortam (multimedya) desteği </a:t>
            </a:r>
            <a:r>
              <a:rPr lang="tr-TR" sz="28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sunması</a:t>
            </a:r>
          </a:p>
          <a:p>
            <a:pPr indent="228600">
              <a:lnSpc>
                <a:spcPct val="150000"/>
              </a:lnSpc>
            </a:pPr>
            <a:r>
              <a:rPr lang="tr-TR" sz="2800" b="1" dirty="0" err="1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Hipermedya</a:t>
            </a:r>
            <a:r>
              <a:rPr lang="tr-TR" sz="28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uygulamalarının 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gelişmesiyle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etkileşimli bir platform 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haline gelmesi</a:t>
            </a:r>
            <a:endParaRPr lang="tr-TR" sz="28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91302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11.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İnternetin Ortam Olarak Algılanması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İnternetin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sadece bir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teknoloji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değil, aynı zamanda bir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mekân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olduğu görüşü yaygınlaşmıştır. Araştırmacılar,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bilgisayar ağlarının bir yer (</a:t>
            </a:r>
            <a:r>
              <a:rPr lang="tr-TR" sz="2800" b="1" dirty="0" err="1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space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olarak kavranabileceğini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savunmaktadır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Kullanıcılar, internet ortamında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sanallaşarak yeni bir sosyal yapı oluşturmuş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 etkileşim biçimlerini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değiştirmiştir.</a:t>
            </a:r>
          </a:p>
          <a:p>
            <a:pPr marL="0" indent="0">
              <a:lnSpc>
                <a:spcPct val="150000"/>
              </a:lnSpc>
              <a:buNone/>
            </a:pPr>
            <a:endParaRPr lang="tr-T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21897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12.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İnternetin Türkiye’deki Gelişimi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İnternetin ortaya çıkışı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askeri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amaçlarla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olmuş, zamanla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ticari ve akademik kullanımlara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açılmıştır.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Türkiye’de internetin gelişimi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şu aşamalardan geçmiştir:</a:t>
            </a:r>
          </a:p>
          <a:p>
            <a:pPr marL="0" indent="0">
              <a:lnSpc>
                <a:spcPct val="150000"/>
              </a:lnSpc>
              <a:buNone/>
            </a:pPr>
            <a:endParaRPr lang="tr-T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07422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indent="228600" algn="just">
              <a:lnSpc>
                <a:spcPct val="150000"/>
              </a:lnSpc>
            </a:pPr>
            <a:r>
              <a:rPr lang="tr-TR" sz="28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1991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TÜBİTAK’ın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koordine ettiği projelerle ilk çalışmalar başladı</a:t>
            </a:r>
            <a:r>
              <a:rPr lang="tr-TR" sz="2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228600" algn="just">
              <a:lnSpc>
                <a:spcPct val="150000"/>
              </a:lnSpc>
            </a:pPr>
            <a:r>
              <a:rPr lang="tr-TR" sz="28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1993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Türkiye’de ilk internet bağlantısı,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TÜBİTAK, ODTÜ ve DPT 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iş birliğiyle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TR-NET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adıyla gerçekleştirildi</a:t>
            </a:r>
            <a:r>
              <a:rPr lang="tr-TR" sz="2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228600" algn="just">
              <a:lnSpc>
                <a:spcPct val="150000"/>
              </a:lnSpc>
            </a:pPr>
            <a:r>
              <a:rPr lang="tr-TR" sz="28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itibarıyla: 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Türkiye’de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geniş bant internet abone sayısı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71,8 milyon,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mobil geniş bant abone sayısı ise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59 milyon 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olarak açıklandı.</a:t>
            </a:r>
            <a:endParaRPr lang="tr-TR" sz="28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38058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13. </a:t>
            </a:r>
            <a:r>
              <a:rPr lang="tr-TR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Web’in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Evrimi ve Yeni Medyanın Oluşumu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İlk kez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 </a:t>
            </a:r>
            <a:r>
              <a:rPr lang="tr-TR" sz="2800" b="1" dirty="0" err="1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Berners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-Lee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tarafından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1989’da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geliştirilen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World </a:t>
            </a:r>
            <a:r>
              <a:rPr lang="tr-TR" sz="2800" b="1" dirty="0" err="1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Wide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Web (WWW)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yıllar içinde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büyük değişimler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geçirmiştir.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Web teknolojileri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beş farklı dönemde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incelenebilir:</a:t>
            </a:r>
          </a:p>
        </p:txBody>
      </p:sp>
    </p:spTree>
    <p:extLst>
      <p:ext uri="{BB962C8B-B14F-4D97-AF65-F5344CB8AC3E}">
        <p14:creationId xmlns:p14="http://schemas.microsoft.com/office/powerpoint/2010/main" val="28132098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b="1" dirty="0">
                <a:solidFill>
                  <a:srgbClr val="FFFF00"/>
                </a:solidFill>
              </a:rPr>
              <a:t> </a:t>
            </a:r>
            <a:r>
              <a:rPr lang="tr-TR" b="1" dirty="0" smtClean="0">
                <a:solidFill>
                  <a:srgbClr val="FFFF00"/>
                </a:solidFill>
              </a:rPr>
              <a:t> 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13.1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Web 1.0 (1990-2000) – "Salt Okunur Web"</a:t>
            </a:r>
          </a:p>
          <a:p>
            <a:pPr indent="457200" algn="just">
              <a:lnSpc>
                <a:spcPct val="150000"/>
              </a:lnSpc>
            </a:pP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Kullanıcılar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yalnızca bilgiye erişebilir, etkileşim mümkün değildir.</a:t>
            </a:r>
          </a:p>
          <a:p>
            <a:pPr indent="457200" algn="just">
              <a:lnSpc>
                <a:spcPct val="150000"/>
              </a:lnSpc>
            </a:pP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Sayfalarda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sabit içerikler yer alır ve tek yönlü bilgi akışı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sağlanır.</a:t>
            </a:r>
          </a:p>
          <a:p>
            <a:pPr indent="457200" algn="just">
              <a:lnSpc>
                <a:spcPct val="150000"/>
              </a:lnSpc>
            </a:pP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Web siteleri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statik yapıya sahiptir ve kullanıcılar sadece okuyucudur.</a:t>
            </a:r>
          </a:p>
          <a:p>
            <a:pPr indent="457200" algn="just">
              <a:lnSpc>
                <a:spcPct val="150000"/>
              </a:lnSpc>
            </a:pP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döneme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"pasif internet" dönemi de 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denir.</a:t>
            </a:r>
            <a:endParaRPr lang="tr-TR" sz="28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91206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b="1" dirty="0">
                <a:solidFill>
                  <a:srgbClr val="FFFF00"/>
                </a:solidFill>
              </a:rPr>
              <a:t> </a:t>
            </a:r>
            <a:r>
              <a:rPr lang="tr-TR" b="1" dirty="0" smtClean="0">
                <a:solidFill>
                  <a:srgbClr val="FFFF00"/>
                </a:solidFill>
              </a:rPr>
              <a:t>  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13.2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Web 2.0 (2000-2010) – "Etkileşimli Web"</a:t>
            </a:r>
          </a:p>
          <a:p>
            <a:pPr indent="457200" algn="just">
              <a:lnSpc>
                <a:spcPct val="150000"/>
              </a:lnSpc>
            </a:pP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medya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dirty="0" err="1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bloglar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video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paylaşım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siteleri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gibi platformlar yaygınlaşmıştır.</a:t>
            </a:r>
            <a:endParaRPr lang="tr-TR" sz="28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</a:pP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İnsan-insan ve insan-web etkileşimi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ön plana çıkmıştır.</a:t>
            </a:r>
          </a:p>
          <a:p>
            <a:pPr indent="457200" algn="just">
              <a:lnSpc>
                <a:spcPct val="150000"/>
              </a:lnSpc>
            </a:pP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Kullanıcılar,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kendi içeriklerini oluşturabilir ve paylaşabilir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hale gelmiştir.</a:t>
            </a:r>
          </a:p>
          <a:p>
            <a:pPr indent="457200" algn="just">
              <a:lnSpc>
                <a:spcPct val="150000"/>
              </a:lnSpc>
            </a:pPr>
            <a:r>
              <a:rPr lang="tr-TR" sz="2800" dirty="0" err="1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YouTube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Facebook, </a:t>
            </a:r>
            <a:r>
              <a:rPr lang="tr-TR" sz="2800" dirty="0" err="1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Twitter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dirty="0" err="1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Wikipedia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gibi platformlar bu dönemde ortaya çıkmıştır.</a:t>
            </a:r>
          </a:p>
        </p:txBody>
      </p:sp>
    </p:spTree>
    <p:extLst>
      <p:ext uri="{BB962C8B-B14F-4D97-AF65-F5344CB8AC3E}">
        <p14:creationId xmlns:p14="http://schemas.microsoft.com/office/powerpoint/2010/main" val="30037993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13.3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Web 3.0 (2010-2020) – "Akıllı Web"</a:t>
            </a:r>
          </a:p>
          <a:p>
            <a:pPr indent="228600" algn="just">
              <a:lnSpc>
                <a:spcPct val="150000"/>
              </a:lnSpc>
            </a:pP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Yapay zekâ, büyük veri ve semantik web uygulamaları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devreye girmiştir.</a:t>
            </a:r>
          </a:p>
          <a:p>
            <a:pPr indent="228600" algn="just">
              <a:lnSpc>
                <a:spcPct val="150000"/>
              </a:lnSpc>
            </a:pP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Web içerikleri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makineler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tarafından da anlamlandırılabilir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hale gelmiştir.</a:t>
            </a:r>
          </a:p>
          <a:p>
            <a:pPr indent="228600" algn="just">
              <a:lnSpc>
                <a:spcPct val="150000"/>
              </a:lnSpc>
            </a:pP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Makine-makine, insan-makine ve insan-insan etkileşimi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gelişmiştir.</a:t>
            </a:r>
          </a:p>
          <a:p>
            <a:pPr indent="228600" algn="just">
              <a:lnSpc>
                <a:spcPct val="150000"/>
              </a:lnSpc>
            </a:pP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Kişiselleştirilmiş içerikler, algoritmalar ve veri analitiği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önem kazanmıştır.</a:t>
            </a:r>
          </a:p>
        </p:txBody>
      </p:sp>
    </p:spTree>
    <p:extLst>
      <p:ext uri="{BB962C8B-B14F-4D97-AF65-F5344CB8AC3E}">
        <p14:creationId xmlns:p14="http://schemas.microsoft.com/office/powerpoint/2010/main" val="24573561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13.4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Web 4.0 (2020-2030) – "Bağlantılı Zekâ"</a:t>
            </a:r>
          </a:p>
          <a:p>
            <a:pPr indent="228600" algn="just">
              <a:lnSpc>
                <a:spcPct val="150000"/>
              </a:lnSpc>
            </a:pP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Gerçek ve sanal dünyadaki tüm cihazlar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anlık olarak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birbirine bağlanmaktadır.</a:t>
            </a:r>
          </a:p>
          <a:p>
            <a:pPr indent="228600" algn="just">
              <a:lnSpc>
                <a:spcPct val="150000"/>
              </a:lnSpc>
            </a:pP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Nesnelerin İnterneti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tr-TR" sz="28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IoT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yapay zekâ ve büyük veri analitiği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gelişmiştir.</a:t>
            </a:r>
          </a:p>
          <a:p>
            <a:pPr indent="228600" algn="just">
              <a:lnSpc>
                <a:spcPct val="150000"/>
              </a:lnSpc>
            </a:pP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Web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daha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sezgisel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kişiye özel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hale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gelmiştir.</a:t>
            </a:r>
          </a:p>
        </p:txBody>
      </p:sp>
    </p:spTree>
    <p:extLst>
      <p:ext uri="{BB962C8B-B14F-4D97-AF65-F5344CB8AC3E}">
        <p14:creationId xmlns:p14="http://schemas.microsoft.com/office/powerpoint/2010/main" val="36416269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0" algn="just">
              <a:lnSpc>
                <a:spcPct val="150000"/>
              </a:lnSpc>
              <a:buNone/>
            </a:pPr>
            <a:r>
              <a:rPr lang="tr-TR" b="1" dirty="0">
                <a:solidFill>
                  <a:srgbClr val="FFFF00"/>
                </a:solidFill>
              </a:rPr>
              <a:t> </a:t>
            </a:r>
            <a:r>
              <a:rPr lang="tr-TR" b="1" dirty="0" smtClean="0">
                <a:solidFill>
                  <a:srgbClr val="FFFF00"/>
                </a:solidFill>
              </a:rPr>
              <a:t>     </a:t>
            </a: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13.5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Web 5.0 (Henüz Gelişmekte) – "Duygusal ve Duyusal Web"</a:t>
            </a:r>
          </a:p>
          <a:p>
            <a:pPr indent="228600" algn="just">
              <a:lnSpc>
                <a:spcPct val="150000"/>
              </a:lnSpc>
            </a:pP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Beyin-bilgisayar </a:t>
            </a:r>
            <a:r>
              <a:rPr lang="tr-TR" sz="28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ara yüzleri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dirty="0" err="1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nöroteknoloji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 </a:t>
            </a:r>
            <a:r>
              <a:rPr lang="tr-TR" sz="2800" dirty="0" err="1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biyometrik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veri entegrasyonu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geliştirilmiştir.</a:t>
            </a:r>
          </a:p>
          <a:p>
            <a:pPr indent="228600" algn="just">
              <a:lnSpc>
                <a:spcPct val="150000"/>
              </a:lnSpc>
            </a:pP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Bilgisayarlar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insan duygularını algılayabilir ve yanıt verebilir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hale gelmiştir.</a:t>
            </a:r>
          </a:p>
          <a:p>
            <a:pPr indent="228600" algn="just">
              <a:lnSpc>
                <a:spcPct val="150000"/>
              </a:lnSpc>
            </a:pP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Tam anlamıyla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insan-bilgisayar etkileşimi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sağlanması </a:t>
            </a:r>
            <a:r>
              <a:rPr lang="tr-TR" sz="28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hedeflenmektedir.</a:t>
            </a:r>
            <a:endParaRPr lang="tr-TR" sz="28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tr-T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92904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</a:rPr>
              <a:t>	</a:t>
            </a: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14. 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Web Teknolojilerinin Yeni Medyaya Katkısı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Web 2.0 ile başlayan etkileşimli süreç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medyanın temellerini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atmıştır. Günümüzde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medya, </a:t>
            </a:r>
            <a:r>
              <a:rPr lang="tr-TR" sz="2800" dirty="0" err="1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bloglar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video paylaşım siteleri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gibi platformlar sayesinde:</a:t>
            </a:r>
          </a:p>
          <a:p>
            <a:pPr indent="457200" algn="just">
              <a:lnSpc>
                <a:spcPct val="150000"/>
              </a:lnSpc>
            </a:pP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Kullanıcılar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daha fazla içerikle etkileşime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girer.</a:t>
            </a:r>
          </a:p>
          <a:p>
            <a:pPr indent="457200" algn="just">
              <a:lnSpc>
                <a:spcPct val="150000"/>
              </a:lnSpc>
            </a:pP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Bilgi paylaşımı anlık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hale gelir.</a:t>
            </a:r>
          </a:p>
          <a:p>
            <a:pPr indent="457200" algn="just">
              <a:lnSpc>
                <a:spcPct val="150000"/>
              </a:lnSpc>
            </a:pP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Metin veya görsel tabanlı içeriklerden video akışına geçiş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hızlanmıştır.</a:t>
            </a:r>
          </a:p>
        </p:txBody>
      </p:sp>
    </p:spTree>
    <p:extLst>
      <p:ext uri="{BB962C8B-B14F-4D97-AF65-F5344CB8AC3E}">
        <p14:creationId xmlns:p14="http://schemas.microsoft.com/office/powerpoint/2010/main" val="14118795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b="1" dirty="0" smtClean="0"/>
              <a:t>	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olarak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günümüz iletişim ortamları şu kategorilere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ayrılabilir:</a:t>
            </a:r>
          </a:p>
          <a:p>
            <a:pPr indent="457200" algn="just">
              <a:lnSpc>
                <a:spcPct val="150000"/>
              </a:lnSpc>
            </a:pP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Sanal topluluklar ve forumlar</a:t>
            </a:r>
          </a:p>
          <a:p>
            <a:pPr indent="457200" algn="just">
              <a:lnSpc>
                <a:spcPct val="150000"/>
              </a:lnSpc>
            </a:pP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E-posta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grupları</a:t>
            </a:r>
          </a:p>
          <a:p>
            <a:pPr indent="457200" algn="just">
              <a:lnSpc>
                <a:spcPct val="150000"/>
              </a:lnSpc>
            </a:pP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Anlık mesajlaşma uygulamaları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tr-TR" sz="2800" dirty="0" err="1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WhatsApp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Messenger, </a:t>
            </a:r>
            <a:r>
              <a:rPr lang="tr-TR" sz="2800" dirty="0" err="1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Telegram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vb.)</a:t>
            </a:r>
          </a:p>
          <a:p>
            <a:pPr indent="457200" algn="just">
              <a:lnSpc>
                <a:spcPct val="150000"/>
              </a:lnSpc>
            </a:pP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Kişisel </a:t>
            </a:r>
            <a:r>
              <a:rPr lang="tr-TR" sz="2800" dirty="0" err="1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bloglar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 sosyal medya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platformları</a:t>
            </a:r>
          </a:p>
        </p:txBody>
      </p:sp>
    </p:spTree>
    <p:extLst>
      <p:ext uri="{BB962C8B-B14F-4D97-AF65-F5344CB8AC3E}">
        <p14:creationId xmlns:p14="http://schemas.microsoft.com/office/powerpoint/2010/main" val="12425697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>
              <a:lnSpc>
                <a:spcPct val="150000"/>
              </a:lnSpc>
              <a:buNone/>
            </a:pPr>
            <a:r>
              <a:rPr lang="tr-TR" b="1" dirty="0">
                <a:solidFill>
                  <a:srgbClr val="FFFF00"/>
                </a:solidFill>
              </a:rPr>
              <a:t> </a:t>
            </a:r>
            <a:r>
              <a:rPr lang="tr-TR" b="1" dirty="0" smtClean="0">
                <a:solidFill>
                  <a:srgbClr val="FFFF00"/>
                </a:solidFill>
              </a:rPr>
              <a:t>  </a:t>
            </a: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15. 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Geleneksel Medyanın Yeni Medya ile Dönüşümü</a:t>
            </a:r>
          </a:p>
          <a:p>
            <a:pPr indent="0">
              <a:lnSpc>
                <a:spcPct val="150000"/>
              </a:lnSpc>
              <a:buNone/>
            </a:pPr>
            <a:r>
              <a:rPr lang="tr-TR" sz="28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tr-TR" sz="28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iletişim teknolojileri,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geleneksel medya araçlarından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ayrılmaktadır çünkü:</a:t>
            </a:r>
          </a:p>
          <a:p>
            <a:pPr indent="457200">
              <a:lnSpc>
                <a:spcPct val="150000"/>
              </a:lnSpc>
            </a:pP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Sanal ortamda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bulunur ve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platform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bazlıdır.</a:t>
            </a:r>
          </a:p>
          <a:p>
            <a:pPr indent="457200">
              <a:lnSpc>
                <a:spcPct val="150000"/>
              </a:lnSpc>
            </a:pP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Eşzamanlı ve sınırsız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etkileşim sağlar.</a:t>
            </a:r>
          </a:p>
          <a:p>
            <a:pPr indent="457200">
              <a:lnSpc>
                <a:spcPct val="150000"/>
              </a:lnSpc>
            </a:pP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Kullanıcılar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içerik üretme sürecine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katılabilir.</a:t>
            </a:r>
          </a:p>
        </p:txBody>
      </p:sp>
    </p:spTree>
    <p:extLst>
      <p:ext uri="{BB962C8B-B14F-4D97-AF65-F5344CB8AC3E}">
        <p14:creationId xmlns:p14="http://schemas.microsoft.com/office/powerpoint/2010/main" val="4091536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Yeni Medya Dönemi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Medya kavramı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iletişim ve bilgi teknolojilerinin gelişmesiyle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birlikte farklı bir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boyut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kazanmış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özellikle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1970’li yıllardan itibaren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medya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kavramı ortaya çıkmıştır.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medya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bilgi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sayar ve internet teknolojilerinin ilerlemesiyle şekillenmiş ve zamanla kapsamı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genişlemiştir.</a:t>
            </a:r>
          </a:p>
        </p:txBody>
      </p:sp>
    </p:spTree>
    <p:extLst>
      <p:ext uri="{BB962C8B-B14F-4D97-AF65-F5344CB8AC3E}">
        <p14:creationId xmlns:p14="http://schemas.microsoft.com/office/powerpoint/2010/main" val="6942170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b="1" dirty="0" smtClean="0"/>
              <a:t>	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medya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geniş bir kitleye ulaşabilen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sözlü, yazılı, basılı, görsel ve dijital iletişim araçlarını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(kitap, gazete, dergi, broşür, radyo, film, televizyon, internet vb.)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kapsar.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Türkçede kitle iletişim araçları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olarak da tanımlanmaktadır.</a:t>
            </a:r>
            <a:endParaRPr lang="tr-TR" sz="28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4202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Yeni Medyanın Tanımı ve Kapsamı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medya,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farklı araçları ve teknolojileri içeren geniş bir yapıya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sahiptir.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Bilgisayarlar, internet, cep telefonları, oyun konsolları, dijital veri kaydedicileri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gibi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tüm sayısal teknolojiler yeni medyanın bir parçasıdır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endParaRPr lang="tr-T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560035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Yeni Medyanın Doğuşu ve Teknolojik Gelişmeler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medya,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bilgisayar ve iletişim teknolojilerinin birlikte kullanımıyla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gelişmiştir.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Sayısallaşma ve yakınsama/</a:t>
            </a:r>
            <a:r>
              <a:rPr lang="tr-TR" sz="2800" b="1" dirty="0" err="1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yöndeşme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gibi kavramlar,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medya ve iletişim araçlarının dönüşüm sürecini açıklamak için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kullanılmaktadır.</a:t>
            </a:r>
          </a:p>
          <a:p>
            <a:pPr marL="0" indent="0">
              <a:lnSpc>
                <a:spcPct val="150000"/>
              </a:lnSpc>
              <a:buNone/>
            </a:pPr>
            <a:endParaRPr lang="tr-T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291010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>
              <a:lnSpc>
                <a:spcPct val="150000"/>
              </a:lnSpc>
              <a:buNone/>
            </a:pPr>
            <a:r>
              <a:rPr lang="tr-TR" b="1" dirty="0" smtClean="0"/>
              <a:t>	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medyanın özellikleri:</a:t>
            </a:r>
          </a:p>
          <a:p>
            <a:pPr indent="228600">
              <a:lnSpc>
                <a:spcPct val="150000"/>
              </a:lnSpc>
            </a:pP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Anında ve sayısal olarak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içerik üretme ve paylaşma</a:t>
            </a:r>
          </a:p>
          <a:p>
            <a:pPr indent="228600">
              <a:lnSpc>
                <a:spcPct val="150000"/>
              </a:lnSpc>
            </a:pP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İletişim ve yayıncılık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süreçlerinin sayısallaşması</a:t>
            </a:r>
          </a:p>
          <a:p>
            <a:pPr indent="228600">
              <a:lnSpc>
                <a:spcPct val="150000"/>
              </a:lnSpc>
            </a:pP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Farklı dağıtım ortamlarının </a:t>
            </a:r>
            <a:r>
              <a:rPr lang="tr-TR" sz="28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oluşması</a:t>
            </a:r>
            <a:endParaRPr lang="tr-TR" sz="28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423886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 fontScale="92500" lnSpcReduction="10000"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Yeni Medyanın Kullanıcı Odaklı Yapısı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medya,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kullanıcıları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aktif içerik üreticileri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haline getirmiştir. Geleneksel medya ile kıyaslandığında,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kullanıcılar artık yalnızca bilgi tüketicisi değil, aynı zamanda içerik üreticisi ve dağıtıcısıdır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228600" algn="just">
              <a:lnSpc>
                <a:spcPct val="150000"/>
              </a:lnSpc>
            </a:pP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Web 2.0 ile bireyler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içerik oluşturabilir ve paylaşabilir 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hale gelmiştir.</a:t>
            </a:r>
            <a:endParaRPr lang="tr-TR" sz="28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28600" algn="just">
              <a:lnSpc>
                <a:spcPct val="150000"/>
              </a:lnSpc>
            </a:pP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Fiziksel ve sanal ortam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eş zamanlı olarak var olmaya 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başlamıştır.</a:t>
            </a:r>
            <a:endParaRPr lang="tr-TR" sz="28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28600" algn="just">
              <a:lnSpc>
                <a:spcPct val="150000"/>
              </a:lnSpc>
            </a:pP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Geleneksel medya unsurları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sayısallaştırılarak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medya içeriklerine 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dönüştürülmektedir.</a:t>
            </a:r>
            <a:endParaRPr lang="tr-TR" sz="28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333405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İnternet ve Yeni Medyanın Etkileşimi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20. yüzyılın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sonunda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bilişim, medya ve iletişim teknolojileri arasında yakınlaşma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başlamıştır.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Bilgi ile iletişim teknolojilerinin entegrasyonu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sanal bir iletişim ortamı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oluşmuştur.</a:t>
            </a:r>
          </a:p>
          <a:p>
            <a:pPr marL="0" indent="0">
              <a:lnSpc>
                <a:spcPct val="150000"/>
              </a:lnSpc>
              <a:buNone/>
            </a:pPr>
            <a:endParaRPr lang="tr-T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831303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Yeni Medyanın Bileşenleri ve Yakınsama Kavramı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medya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farklı ortamları bir araya getirerek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bilgi ve iletişim platformlarını bilişim platformlarına 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dönüştürmektedir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Telefonlar ve bilgisayarlar birleşerek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akıllı cihazlara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evrilmiştir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3028772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Yeni Medya Türleri ve Özellikleri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medya,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yalnızca internet ve web siteleri ile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sınırlı kalmaz. Aynı zamanda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sayısal oyunlar, sosyal medya platformları, çevrimiçi haber siteleri ve interaktif içerikler de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medya kapsamına 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girer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8476385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 fontScale="92500"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Yeni Medyanın Teknolojik Evrimi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Bilgi ve iletişim teknolojileri,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20. yüzyılın ikinci yarısından itibaren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fiziksel ortamdan bağımsız, sanal ve elektronik bir yapıya </a:t>
            </a:r>
            <a:r>
              <a:rPr lang="tr-TR" sz="28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evrilmiştir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228600" algn="just">
              <a:lnSpc>
                <a:spcPct val="150000"/>
              </a:lnSpc>
            </a:pP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İnternetin yaygınlaşmasıyla sanal ortamda sayısız bilgi noktası 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oluşturulmuştur.</a:t>
            </a:r>
            <a:endParaRPr lang="tr-TR" sz="28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28600" algn="just">
              <a:lnSpc>
                <a:spcPct val="150000"/>
              </a:lnSpc>
            </a:pP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Önceleri sabit hatlar üzerinden sağlanan erişim, mobil cihazlara 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taşınmıştır.</a:t>
            </a:r>
            <a:endParaRPr lang="tr-TR" sz="28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28600" algn="just">
              <a:lnSpc>
                <a:spcPct val="150000"/>
              </a:lnSpc>
            </a:pP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İletişim platformları zaman ve mekân bağımsız 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hale gelmiştir.</a:t>
            </a:r>
            <a:endParaRPr lang="tr-TR" sz="28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630462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 lnSpcReduction="10000"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24.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Medyanın Kültürel ve Sosyal Etkileri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medya,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bireylerin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iletişim kurma biçimlerini, kültürel alışkanlıklarını ve sosyal etkileşimlerini 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değiştirmiştir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Öne çıkan değişimler:</a:t>
            </a:r>
          </a:p>
          <a:p>
            <a:pPr indent="228600" algn="just">
              <a:lnSpc>
                <a:spcPct val="150000"/>
              </a:lnSpc>
            </a:pP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Gerçeklik duygusu yaratan sanal deneyimler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artmıştır.</a:t>
            </a:r>
          </a:p>
          <a:p>
            <a:pPr indent="228600" algn="just">
              <a:lnSpc>
                <a:spcPct val="150000"/>
              </a:lnSpc>
            </a:pP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İnsan ilişkileri, dijital ortamlar üzerinden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şekillenmeye başlamıştır.</a:t>
            </a:r>
          </a:p>
          <a:p>
            <a:pPr indent="228600" algn="just">
              <a:lnSpc>
                <a:spcPct val="150000"/>
              </a:lnSpc>
            </a:pP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Kullanıcı bağımlılığı ve sürekli bağlantılı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olma hali yaygınlaşmıştır.</a:t>
            </a:r>
          </a:p>
        </p:txBody>
      </p:sp>
    </p:spTree>
    <p:extLst>
      <p:ext uri="{BB962C8B-B14F-4D97-AF65-F5344CB8AC3E}">
        <p14:creationId xmlns:p14="http://schemas.microsoft.com/office/powerpoint/2010/main" val="276211352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0">
              <a:lnSpc>
                <a:spcPct val="150000"/>
              </a:lnSpc>
              <a:buNone/>
            </a:pPr>
            <a:r>
              <a:rPr lang="tr-T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Hafta Yeni Medya Test Soruları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1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Aşağıdakilerden hangisi geleneksel medya araçlarından biridir?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a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Bloglar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Gazete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c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Sosyal medya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d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Podcast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e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E-ticaret siteleri</a:t>
            </a:r>
          </a:p>
          <a:p>
            <a:pPr marL="0" indent="0">
              <a:lnSpc>
                <a:spcPct val="150000"/>
              </a:lnSpc>
              <a:buNone/>
            </a:pPr>
            <a:endParaRPr lang="tr-T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52990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b="1" dirty="0" smtClean="0"/>
              <a:t>	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Aşağıdakilerden hangisi Web 2.0 teknolojisinin temel özelliklerinden biri değildir?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a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Kullanıcıların içerik üretebilmesi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Sosyal medya platformlarının gelişmesi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c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Bilgilerin tek yönlü olarak sunulması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d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Etkileşimli içeriklerin yaygınlaşması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e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Bloglar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 forumların yaygınlaşması</a:t>
            </a:r>
          </a:p>
          <a:p>
            <a:pPr marL="0" indent="0">
              <a:lnSpc>
                <a:spcPct val="150000"/>
              </a:lnSpc>
              <a:buNone/>
            </a:pPr>
            <a:endParaRPr lang="tr-T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276731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</a:rPr>
              <a:t>	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İnternetin ilk ortaya çıkışı hangi amaçla olmuştur?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a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Eğitim amacıyla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Askeri amaçlarla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c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Ticari amaçlarla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d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Eğlence sektörü için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e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Kültürel amaçlarla</a:t>
            </a:r>
          </a:p>
          <a:p>
            <a:pPr marL="0" indent="0">
              <a:lnSpc>
                <a:spcPct val="150000"/>
              </a:lnSpc>
              <a:buNone/>
            </a:pPr>
            <a:endParaRPr lang="tr-T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058635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>
              <a:lnSpc>
                <a:spcPct val="150000"/>
              </a:lnSpc>
              <a:buNone/>
            </a:pPr>
            <a:r>
              <a:rPr lang="tr-TR" b="1" dirty="0" smtClean="0"/>
              <a:t>	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Aşağıdaki ifadelerden hangisi yeni medyanın özelliklerinden biri değildir?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a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Etkileşimli olması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Sayısallaşmaya dayanması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c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Zaman ve mekân bağımsız olması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d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Kullanıcıların sadece bilgi tüketicisi olması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e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Hipermetinsellik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içermesi</a:t>
            </a:r>
          </a:p>
          <a:p>
            <a:pPr marL="0" indent="0">
              <a:lnSpc>
                <a:spcPct val="150000"/>
              </a:lnSpc>
              <a:buNone/>
            </a:pPr>
            <a:endParaRPr lang="tr-T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781988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</a:rPr>
              <a:t>	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Web 3.0 teknolojisi aşağıdaki hangi özellik ile öne çıkmaktadır?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a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Kullanıcıların içerik oluşturmasına olanak sağlaması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Semantik web teknolojisini kullanması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c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Bilgilerin sadece okunabilir olması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d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Etkileşimli sosyal ağları içermesi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e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Görsel ve </a:t>
            </a:r>
            <a:r>
              <a:rPr 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metinsel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içeriklerin tek yönlü iletilmesi</a:t>
            </a:r>
          </a:p>
          <a:p>
            <a:pPr marL="0" indent="0">
              <a:lnSpc>
                <a:spcPct val="150000"/>
              </a:lnSpc>
              <a:buNone/>
            </a:pPr>
            <a:endParaRPr lang="tr-T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728717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</a:rPr>
              <a:t>	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Aşağıdakilerden hangisi sosyal medya platformları arasında yer almaz?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a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Instagram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YouTube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c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Wikipedia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d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Telegram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e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Google Drive</a:t>
            </a:r>
          </a:p>
          <a:p>
            <a:pPr marL="0" indent="0">
              <a:lnSpc>
                <a:spcPct val="150000"/>
              </a:lnSpc>
              <a:buNone/>
            </a:pPr>
            <a:endParaRPr lang="tr-T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721808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</a:rPr>
              <a:t>	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“</a:t>
            </a:r>
            <a:r>
              <a:rPr lang="tr-TR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Kitlesizleşme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kavramı aşağıdaki hangi durum için geçerlidir?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a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Medya içeriklerinin geniş kitlelere ulaşması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İnternet kullanıcılarının belirli ilgi alanlarına göre içerik tüketmesi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c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Geleneksel medyanın etkisini artırması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d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Tek yönlü bilgi akışının hızlanması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e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Televizyon yayınlarının internet üzerinden yapılması</a:t>
            </a:r>
          </a:p>
          <a:p>
            <a:pPr marL="0" indent="0">
              <a:lnSpc>
                <a:spcPct val="150000"/>
              </a:lnSpc>
              <a:buNone/>
            </a:pPr>
            <a:endParaRPr lang="tr-T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650391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b="1" dirty="0" smtClean="0"/>
              <a:t>	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Yeni medya kavramı hangi iletişim teknolojisinin gelişimiyle doğrudan ilişkilidir?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a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Matbaanın icadı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Radyonun icadı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c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Televizyonun yaygınlaşması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d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İnternetin gelişmesi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e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Telgraf sisteminin kullanılması</a:t>
            </a:r>
          </a:p>
        </p:txBody>
      </p:sp>
    </p:spTree>
    <p:extLst>
      <p:ext uri="{BB962C8B-B14F-4D97-AF65-F5344CB8AC3E}">
        <p14:creationId xmlns:p14="http://schemas.microsoft.com/office/powerpoint/2010/main" val="28557255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</a:rPr>
              <a:t>	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Aşağıdakilerden hangisi internetin getirdiği yeniliklerden biridir?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a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Tek yönlü yayıncılık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Gecikmeli bilgi aktarımı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c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Etkileşimli içerik paylaşımı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d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Sadece basılı medyanın gelişmesi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e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Bilgilerin yalnızca yetkili otoriteler tarafından üretilmesi</a:t>
            </a:r>
          </a:p>
          <a:p>
            <a:pPr marL="0" indent="0">
              <a:lnSpc>
                <a:spcPct val="150000"/>
              </a:lnSpc>
              <a:buNone/>
            </a:pPr>
            <a:endParaRPr lang="tr-T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566936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</a:rPr>
              <a:t>	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 Web 4.0’ın temel özelliği aşağıdakilerden hangisidir?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a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Kullanıcıların sadece içerik tüketici olması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Bilgilerin tek bir merkezden kontrol edilmesi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c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Nesnelerin interneti (</a:t>
            </a:r>
            <a:r>
              <a:rPr 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IoT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ile cihazların birbirine bağlanması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d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Kullanıcıların internette anonim kalması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e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Yazılı ve basılı medyanın ön plana çıkması</a:t>
            </a:r>
          </a:p>
        </p:txBody>
      </p:sp>
    </p:spTree>
    <p:extLst>
      <p:ext uri="{BB962C8B-B14F-4D97-AF65-F5344CB8AC3E}">
        <p14:creationId xmlns:p14="http://schemas.microsoft.com/office/powerpoint/2010/main" val="2978299305"/>
      </p:ext>
    </p:extLst>
  </p:cSld>
  <p:clrMapOvr>
    <a:masterClrMapping/>
  </p:clrMapOvr>
</p:sld>
</file>

<file path=ppt/theme/theme1.xml><?xml version="1.0" encoding="utf-8"?>
<a:theme xmlns:a="http://schemas.openxmlformats.org/drawingml/2006/main" name="Uçak İzi">
  <a:themeElements>
    <a:clrScheme name="Uçak İzi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Uçak İzi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Uçak İzi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TM04033937[[fn=Uçak İzi]]</Template>
  <TotalTime>1739</TotalTime>
  <Words>1189</Words>
  <Application>Microsoft Office PowerPoint</Application>
  <PresentationFormat>Geniş ekran</PresentationFormat>
  <Paragraphs>245</Paragraphs>
  <Slides>48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48</vt:i4>
      </vt:variant>
    </vt:vector>
  </HeadingPairs>
  <TitlesOfParts>
    <vt:vector size="52" baseType="lpstr">
      <vt:lpstr>Arial</vt:lpstr>
      <vt:lpstr>Century Gothic</vt:lpstr>
      <vt:lpstr>Times New Roman</vt:lpstr>
      <vt:lpstr>Uçak İzi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Hİ II   DERSİN İŞLENİŞİ KONULAR</dc:title>
  <dc:creator>erhan çitil</dc:creator>
  <cp:lastModifiedBy>erhan çitil</cp:lastModifiedBy>
  <cp:revision>116</cp:revision>
  <dcterms:created xsi:type="dcterms:W3CDTF">2025-02-10T12:53:37Z</dcterms:created>
  <dcterms:modified xsi:type="dcterms:W3CDTF">2025-02-23T14:27:09Z</dcterms:modified>
</cp:coreProperties>
</file>